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  <p:sldMasterId id="2147483650" r:id="rId2"/>
  </p:sldMasterIdLst>
  <p:notesMasterIdLst>
    <p:notesMasterId r:id="rId15"/>
  </p:notesMasterIdLst>
  <p:handoutMasterIdLst>
    <p:handoutMasterId r:id="rId16"/>
  </p:handoutMasterIdLst>
  <p:sldIdLst>
    <p:sldId id="412" r:id="rId3"/>
    <p:sldId id="397" r:id="rId4"/>
    <p:sldId id="310" r:id="rId5"/>
    <p:sldId id="399" r:id="rId6"/>
    <p:sldId id="398" r:id="rId7"/>
    <p:sldId id="401" r:id="rId8"/>
    <p:sldId id="400" r:id="rId9"/>
    <p:sldId id="402" r:id="rId10"/>
    <p:sldId id="410" r:id="rId11"/>
    <p:sldId id="411" r:id="rId12"/>
    <p:sldId id="407" r:id="rId13"/>
    <p:sldId id="408" r:id="rId14"/>
  </p:sldIdLst>
  <p:sldSz cx="12192000" cy="6858000"/>
  <p:notesSz cx="6805613" cy="9944100"/>
  <p:defaultTextStyle>
    <a:defPPr>
      <a:defRPr lang="en-GB"/>
    </a:defPPr>
    <a:lvl1pPr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-1" charset="0"/>
        <a:ea typeface="ＭＳ Ｐゴシック" pitchFamily="-1" charset="-128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-1" charset="0"/>
        <a:ea typeface="ＭＳ Ｐゴシック" pitchFamily="-1" charset="-128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-1" charset="0"/>
        <a:ea typeface="ＭＳ Ｐゴシック" pitchFamily="-1" charset="-128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-1" charset="0"/>
        <a:ea typeface="ＭＳ Ｐゴシック" pitchFamily="-1" charset="-128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-1" charset="0"/>
        <a:ea typeface="ＭＳ Ｐゴシック" pitchFamily="-1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pitchFamily="-1" charset="0"/>
        <a:ea typeface="ＭＳ Ｐゴシック" pitchFamily="-1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pitchFamily="-1" charset="0"/>
        <a:ea typeface="ＭＳ Ｐゴシック" pitchFamily="-1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pitchFamily="-1" charset="0"/>
        <a:ea typeface="ＭＳ Ｐゴシック" pitchFamily="-1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pitchFamily="-1" charset="0"/>
        <a:ea typeface="ＭＳ Ｐゴシック" pitchFamily="-1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871E69"/>
    <a:srgbClr val="822F5A"/>
    <a:srgbClr val="8A7967"/>
    <a:srgbClr val="607869"/>
    <a:srgbClr val="005C66"/>
    <a:srgbClr val="706E00"/>
    <a:srgbClr val="DC8703"/>
    <a:srgbClr val="EB6F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56" autoAdjust="0"/>
    <p:restoredTop sz="94660"/>
  </p:normalViewPr>
  <p:slideViewPr>
    <p:cSldViewPr>
      <p:cViewPr varScale="1">
        <p:scale>
          <a:sx n="90" d="100"/>
          <a:sy n="90" d="100"/>
        </p:scale>
        <p:origin x="64" y="10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2756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688" cy="49760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365" tIns="46182" rIns="92365" bIns="46182" numCol="1" anchor="t" anchorCtr="0" compatLnSpc="1">
            <a:prstTxWarp prst="textNoShape">
              <a:avLst/>
            </a:prstTxWarp>
          </a:bodyPr>
          <a:lstStyle>
            <a:lvl1pPr algn="l" defTabSz="923672">
              <a:defRPr sz="12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5927" y="0"/>
            <a:ext cx="2949688" cy="49760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365" tIns="46182" rIns="92365" bIns="46182" numCol="1" anchor="t" anchorCtr="0" compatLnSpc="1">
            <a:prstTxWarp prst="textNoShape">
              <a:avLst/>
            </a:prstTxWarp>
          </a:bodyPr>
          <a:lstStyle>
            <a:lvl1pPr algn="r" defTabSz="923672">
              <a:defRPr sz="12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81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6496"/>
            <a:ext cx="2949688" cy="49760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365" tIns="46182" rIns="92365" bIns="46182" numCol="1" anchor="b" anchorCtr="0" compatLnSpc="1">
            <a:prstTxWarp prst="textNoShape">
              <a:avLst/>
            </a:prstTxWarp>
          </a:bodyPr>
          <a:lstStyle>
            <a:lvl1pPr algn="l" defTabSz="923672">
              <a:defRPr sz="12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81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5927" y="9446496"/>
            <a:ext cx="2949688" cy="49760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365" tIns="46182" rIns="92365" bIns="46182" numCol="1" anchor="b" anchorCtr="0" compatLnSpc="1">
            <a:prstTxWarp prst="textNoShape">
              <a:avLst/>
            </a:prstTxWarp>
          </a:bodyPr>
          <a:lstStyle>
            <a:lvl1pPr algn="r" defTabSz="923672">
              <a:defRPr sz="1200">
                <a:latin typeface="Times New Roman" pitchFamily="-1" charset="0"/>
              </a:defRPr>
            </a:lvl1pPr>
          </a:lstStyle>
          <a:p>
            <a:pPr>
              <a:defRPr/>
            </a:pPr>
            <a:fld id="{998E2326-32A8-4523-A63D-42B72369A22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57845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688" cy="49760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365" tIns="46182" rIns="92365" bIns="46182" numCol="1" anchor="t" anchorCtr="0" compatLnSpc="1">
            <a:prstTxWarp prst="textNoShape">
              <a:avLst/>
            </a:prstTxWarp>
          </a:bodyPr>
          <a:lstStyle>
            <a:lvl1pPr algn="l" defTabSz="923672">
              <a:defRPr sz="12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5927" y="0"/>
            <a:ext cx="2949688" cy="49760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365" tIns="46182" rIns="92365" bIns="46182" numCol="1" anchor="t" anchorCtr="0" compatLnSpc="1">
            <a:prstTxWarp prst="textNoShape">
              <a:avLst/>
            </a:prstTxWarp>
          </a:bodyPr>
          <a:lstStyle>
            <a:lvl1pPr algn="r" defTabSz="923672">
              <a:defRPr sz="12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4538"/>
            <a:ext cx="6629400" cy="37290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9447" y="4724848"/>
            <a:ext cx="4986719" cy="447364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365" tIns="46182" rIns="92365" bIns="4618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6496"/>
            <a:ext cx="2949688" cy="49760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365" tIns="46182" rIns="92365" bIns="46182" numCol="1" anchor="b" anchorCtr="0" compatLnSpc="1">
            <a:prstTxWarp prst="textNoShape">
              <a:avLst/>
            </a:prstTxWarp>
          </a:bodyPr>
          <a:lstStyle>
            <a:lvl1pPr algn="l" defTabSz="923672">
              <a:defRPr sz="12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5927" y="9446496"/>
            <a:ext cx="2949688" cy="49760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365" tIns="46182" rIns="92365" bIns="46182" numCol="1" anchor="b" anchorCtr="0" compatLnSpc="1">
            <a:prstTxWarp prst="textNoShape">
              <a:avLst/>
            </a:prstTxWarp>
          </a:bodyPr>
          <a:lstStyle>
            <a:lvl1pPr algn="r" defTabSz="923672">
              <a:defRPr sz="1200">
                <a:latin typeface="Times New Roman" pitchFamily="-1" charset="0"/>
              </a:defRPr>
            </a:lvl1pPr>
          </a:lstStyle>
          <a:p>
            <a:pPr>
              <a:defRPr/>
            </a:pPr>
            <a:fld id="{2E1EA519-74A4-4296-9BFD-69165DEBCA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075745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ＭＳ Ｐゴシック" pitchFamily="-1" charset="-128"/>
        <a:cs typeface="ＭＳ Ｐゴシック" pitchFamily="-1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ＭＳ Ｐゴシック" pitchFamily="-8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ＭＳ Ｐゴシック" pitchFamily="-8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ＭＳ Ｐゴシック" pitchFamily="-8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ＭＳ Ｐゴシック" pitchFamily="-8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D8F555-1080-4FEB-B5E9-004AFCA7014E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05885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D8F555-1080-4FEB-B5E9-004AFCA7014E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12771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174986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3222573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5136483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1486085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7727219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14328579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524000"/>
            <a:ext cx="5080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24000"/>
            <a:ext cx="5080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8342860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7446332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908496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917580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66893889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1254685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54113718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1298626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39718" y="458788"/>
            <a:ext cx="2607733" cy="56372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458788"/>
            <a:ext cx="7622117" cy="56372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4182111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74845675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1544624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8466209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8442935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7951091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72801828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91648914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11"/>
          <p:cNvSpPr>
            <a:spLocks noChangeShapeType="1"/>
          </p:cNvSpPr>
          <p:nvPr/>
        </p:nvSpPr>
        <p:spPr bwMode="auto">
          <a:xfrm>
            <a:off x="406400" y="1268760"/>
            <a:ext cx="11379200" cy="0"/>
          </a:xfrm>
          <a:prstGeom prst="line">
            <a:avLst/>
          </a:prstGeom>
          <a:noFill/>
          <a:ln w="22225">
            <a:solidFill>
              <a:srgbClr val="91695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GB" sz="2400"/>
          </a:p>
        </p:txBody>
      </p:sp>
      <p:pic>
        <p:nvPicPr>
          <p:cNvPr id="5" name="Picture 5" descr="Monashlogo">
            <a:extLst>
              <a:ext uri="{FF2B5EF4-FFF2-40B4-BE49-F238E27FC236}">
                <a16:creationId xmlns:a16="http://schemas.microsoft.com/office/drawing/2014/main" id="{7F8A5E24-4723-4ACE-8F10-DF22DC3BF9D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404664"/>
            <a:ext cx="3240360" cy="77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A67B43A8-3BC3-4584-8E98-352D410679D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0376" y="649697"/>
            <a:ext cx="2232248" cy="331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ransition spd="med"/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+mj-lt"/>
          <a:ea typeface="ＭＳ Ｐゴシック" pitchFamily="-1" charset="-128"/>
          <a:cs typeface="ＭＳ Ｐゴシック" pitchFamily="-1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Verdana" pitchFamily="34" charset="0"/>
          <a:ea typeface="ＭＳ Ｐゴシック" pitchFamily="-1" charset="-128"/>
          <a:cs typeface="ＭＳ Ｐゴシック" pitchFamily="-1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Verdana" pitchFamily="34" charset="0"/>
          <a:ea typeface="ＭＳ Ｐゴシック" pitchFamily="-1" charset="-128"/>
          <a:cs typeface="ＭＳ Ｐゴシック" pitchFamily="-1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Verdana" pitchFamily="34" charset="0"/>
          <a:ea typeface="ＭＳ Ｐゴシック" pitchFamily="-1" charset="-128"/>
          <a:cs typeface="ＭＳ Ｐゴシック" pitchFamily="-1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Verdana" pitchFamily="34" charset="0"/>
          <a:ea typeface="ＭＳ Ｐゴシック" pitchFamily="-1" charset="-128"/>
          <a:cs typeface="ＭＳ Ｐゴシック" pitchFamily="-1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920049"/>
        </a:buClr>
        <a:buChar char="•"/>
        <a:defRPr>
          <a:solidFill>
            <a:schemeClr val="tx1"/>
          </a:solidFill>
          <a:latin typeface="+mn-lt"/>
          <a:ea typeface="ＭＳ Ｐゴシック" pitchFamily="-1" charset="-128"/>
          <a:cs typeface="ＭＳ Ｐゴシック" pitchFamily="-1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920049"/>
        </a:buClr>
        <a:buChar char="•"/>
        <a:defRPr>
          <a:solidFill>
            <a:schemeClr val="tx1"/>
          </a:solidFill>
          <a:latin typeface="+mn-lt"/>
          <a:ea typeface="ＭＳ Ｐゴシック" pitchFamily="-8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920049"/>
        </a:buClr>
        <a:buChar char="•"/>
        <a:defRPr sz="1600">
          <a:solidFill>
            <a:schemeClr val="tx1"/>
          </a:solidFill>
          <a:latin typeface="+mn-lt"/>
          <a:ea typeface="ＭＳ Ｐゴシック" pitchFamily="-84" charset="-128"/>
        </a:defRPr>
      </a:lvl3pPr>
      <a:lvl4pPr marL="1562100" indent="-228600" algn="l" rtl="0" eaLnBrk="0" fontAlgn="base" hangingPunct="0">
        <a:spcBef>
          <a:spcPct val="20000"/>
        </a:spcBef>
        <a:spcAft>
          <a:spcPct val="0"/>
        </a:spcAft>
        <a:buClr>
          <a:srgbClr val="920049"/>
        </a:buClr>
        <a:buChar char="–"/>
        <a:defRPr sz="1400">
          <a:solidFill>
            <a:schemeClr val="tx1"/>
          </a:solidFill>
          <a:latin typeface="+mn-lt"/>
          <a:ea typeface="ＭＳ Ｐゴシック" pitchFamily="-84" charset="-128"/>
        </a:defRPr>
      </a:lvl4pPr>
      <a:lvl5pPr marL="1981200" indent="-228600" algn="l" rtl="0" eaLnBrk="0" fontAlgn="base" hangingPunct="0">
        <a:spcBef>
          <a:spcPct val="20000"/>
        </a:spcBef>
        <a:spcAft>
          <a:spcPct val="0"/>
        </a:spcAft>
        <a:buClr>
          <a:srgbClr val="920049"/>
        </a:buClr>
        <a:buChar char="»"/>
        <a:defRPr sz="1200" i="1">
          <a:solidFill>
            <a:schemeClr val="tx1"/>
          </a:solidFill>
          <a:latin typeface="+mn-lt"/>
          <a:ea typeface="ＭＳ Ｐゴシック" pitchFamily="-84" charset="-128"/>
        </a:defRPr>
      </a:lvl5pPr>
      <a:lvl6pPr marL="2438400" indent="-228600" algn="l" rtl="0" fontAlgn="base">
        <a:spcBef>
          <a:spcPct val="20000"/>
        </a:spcBef>
        <a:spcAft>
          <a:spcPct val="0"/>
        </a:spcAft>
        <a:buClr>
          <a:srgbClr val="920049"/>
        </a:buClr>
        <a:buChar char="»"/>
        <a:defRPr sz="1200" i="1">
          <a:solidFill>
            <a:schemeClr val="tx1"/>
          </a:solidFill>
          <a:latin typeface="+mn-lt"/>
        </a:defRPr>
      </a:lvl6pPr>
      <a:lvl7pPr marL="2895600" indent="-228600" algn="l" rtl="0" fontAlgn="base">
        <a:spcBef>
          <a:spcPct val="20000"/>
        </a:spcBef>
        <a:spcAft>
          <a:spcPct val="0"/>
        </a:spcAft>
        <a:buClr>
          <a:srgbClr val="920049"/>
        </a:buClr>
        <a:buChar char="»"/>
        <a:defRPr sz="1200" i="1">
          <a:solidFill>
            <a:schemeClr val="tx1"/>
          </a:solidFill>
          <a:latin typeface="+mn-lt"/>
        </a:defRPr>
      </a:lvl7pPr>
      <a:lvl8pPr marL="3352800" indent="-228600" algn="l" rtl="0" fontAlgn="base">
        <a:spcBef>
          <a:spcPct val="20000"/>
        </a:spcBef>
        <a:spcAft>
          <a:spcPct val="0"/>
        </a:spcAft>
        <a:buClr>
          <a:srgbClr val="920049"/>
        </a:buClr>
        <a:buChar char="»"/>
        <a:defRPr sz="1200" i="1">
          <a:solidFill>
            <a:schemeClr val="tx1"/>
          </a:solidFill>
          <a:latin typeface="+mn-lt"/>
        </a:defRPr>
      </a:lvl8pPr>
      <a:lvl9pPr marL="3810000" indent="-228600" algn="l" rtl="0" fontAlgn="base">
        <a:spcBef>
          <a:spcPct val="20000"/>
        </a:spcBef>
        <a:spcAft>
          <a:spcPct val="0"/>
        </a:spcAft>
        <a:buClr>
          <a:srgbClr val="920049"/>
        </a:buClr>
        <a:buChar char="»"/>
        <a:defRPr sz="1200" i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524000"/>
            <a:ext cx="103632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844549" y="287392"/>
            <a:ext cx="10433051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altLang="en-US" dirty="0"/>
          </a:p>
        </p:txBody>
      </p:sp>
      <p:sp>
        <p:nvSpPr>
          <p:cNvPr id="2052" name="Line 4"/>
          <p:cNvSpPr>
            <a:spLocks noChangeShapeType="1"/>
          </p:cNvSpPr>
          <p:nvPr/>
        </p:nvSpPr>
        <p:spPr bwMode="auto">
          <a:xfrm>
            <a:off x="406400" y="1124744"/>
            <a:ext cx="11379200" cy="0"/>
          </a:xfrm>
          <a:prstGeom prst="line">
            <a:avLst/>
          </a:prstGeom>
          <a:noFill/>
          <a:ln w="22225">
            <a:solidFill>
              <a:srgbClr val="91695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GB" sz="24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860CC85-48BB-437F-A262-3DB749912602}"/>
              </a:ext>
            </a:extLst>
          </p:cNvPr>
          <p:cNvSpPr txBox="1"/>
          <p:nvPr userDrawn="1"/>
        </p:nvSpPr>
        <p:spPr>
          <a:xfrm>
            <a:off x="10992544" y="6381328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C29FF752-3518-4FFB-B16F-55D957D1C935}" type="slidenum">
              <a:rPr lang="en-AU" sz="180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‹#›</a:t>
            </a:fld>
            <a:endParaRPr lang="en-AU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ransition spd="med"/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+mj-lt"/>
          <a:ea typeface="ＭＳ Ｐゴシック" pitchFamily="-1" charset="-128"/>
          <a:cs typeface="ＭＳ Ｐゴシック" pitchFamily="-1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Verdana" pitchFamily="34" charset="0"/>
          <a:ea typeface="ＭＳ Ｐゴシック" pitchFamily="-1" charset="-128"/>
          <a:cs typeface="ＭＳ Ｐゴシック" pitchFamily="-1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Verdana" pitchFamily="34" charset="0"/>
          <a:ea typeface="ＭＳ Ｐゴシック" pitchFamily="-1" charset="-128"/>
          <a:cs typeface="ＭＳ Ｐゴシック" pitchFamily="-1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Verdana" pitchFamily="34" charset="0"/>
          <a:ea typeface="ＭＳ Ｐゴシック" pitchFamily="-1" charset="-128"/>
          <a:cs typeface="ＭＳ Ｐゴシック" pitchFamily="-1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Verdana" pitchFamily="34" charset="0"/>
          <a:ea typeface="ＭＳ Ｐゴシック" pitchFamily="-1" charset="-128"/>
          <a:cs typeface="ＭＳ Ｐゴシック" pitchFamily="-1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920049"/>
        </a:buClr>
        <a:buChar char="•"/>
        <a:defRPr sz="2000">
          <a:solidFill>
            <a:schemeClr val="tx1"/>
          </a:solidFill>
          <a:latin typeface="+mn-lt"/>
          <a:ea typeface="ＭＳ Ｐゴシック" pitchFamily="-1" charset="-128"/>
          <a:cs typeface="ＭＳ Ｐゴシック" pitchFamily="-1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920049"/>
        </a:buClr>
        <a:buChar char="•"/>
        <a:defRPr sz="2000">
          <a:solidFill>
            <a:schemeClr val="tx1"/>
          </a:solidFill>
          <a:latin typeface="+mn-lt"/>
          <a:ea typeface="ＭＳ Ｐゴシック" pitchFamily="-8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920049"/>
        </a:buClr>
        <a:buChar char="•"/>
        <a:defRPr>
          <a:solidFill>
            <a:schemeClr val="tx1"/>
          </a:solidFill>
          <a:latin typeface="+mn-lt"/>
          <a:ea typeface="ＭＳ Ｐゴシック" pitchFamily="-84" charset="-128"/>
        </a:defRPr>
      </a:lvl3pPr>
      <a:lvl4pPr marL="1562100" indent="-228600" algn="l" rtl="0" eaLnBrk="0" fontAlgn="base" hangingPunct="0">
        <a:spcBef>
          <a:spcPct val="20000"/>
        </a:spcBef>
        <a:spcAft>
          <a:spcPct val="0"/>
        </a:spcAft>
        <a:buClr>
          <a:srgbClr val="920049"/>
        </a:buClr>
        <a:buChar char="–"/>
        <a:defRPr>
          <a:solidFill>
            <a:schemeClr val="tx1"/>
          </a:solidFill>
          <a:latin typeface="+mn-lt"/>
          <a:ea typeface="ＭＳ Ｐゴシック" pitchFamily="-84" charset="-128"/>
        </a:defRPr>
      </a:lvl4pPr>
      <a:lvl5pPr marL="1981200" indent="-228600" algn="l" rtl="0" eaLnBrk="0" fontAlgn="base" hangingPunct="0">
        <a:spcBef>
          <a:spcPct val="20000"/>
        </a:spcBef>
        <a:spcAft>
          <a:spcPct val="0"/>
        </a:spcAft>
        <a:buClr>
          <a:srgbClr val="920049"/>
        </a:buClr>
        <a:buChar char="»"/>
        <a:defRPr i="1">
          <a:solidFill>
            <a:schemeClr val="tx1"/>
          </a:solidFill>
          <a:latin typeface="+mn-lt"/>
          <a:ea typeface="ＭＳ Ｐゴシック" pitchFamily="-84" charset="-128"/>
        </a:defRPr>
      </a:lvl5pPr>
      <a:lvl6pPr marL="2438400" indent="-228600" algn="l" rtl="0" fontAlgn="base">
        <a:spcBef>
          <a:spcPct val="20000"/>
        </a:spcBef>
        <a:spcAft>
          <a:spcPct val="0"/>
        </a:spcAft>
        <a:buClr>
          <a:srgbClr val="920049"/>
        </a:buClr>
        <a:buChar char="»"/>
        <a:defRPr i="1">
          <a:solidFill>
            <a:schemeClr val="tx1"/>
          </a:solidFill>
          <a:latin typeface="+mn-lt"/>
        </a:defRPr>
      </a:lvl6pPr>
      <a:lvl7pPr marL="2895600" indent="-228600" algn="l" rtl="0" fontAlgn="base">
        <a:spcBef>
          <a:spcPct val="20000"/>
        </a:spcBef>
        <a:spcAft>
          <a:spcPct val="0"/>
        </a:spcAft>
        <a:buClr>
          <a:srgbClr val="920049"/>
        </a:buClr>
        <a:buChar char="»"/>
        <a:defRPr i="1">
          <a:solidFill>
            <a:schemeClr val="tx1"/>
          </a:solidFill>
          <a:latin typeface="+mn-lt"/>
        </a:defRPr>
      </a:lvl7pPr>
      <a:lvl8pPr marL="3352800" indent="-228600" algn="l" rtl="0" fontAlgn="base">
        <a:spcBef>
          <a:spcPct val="20000"/>
        </a:spcBef>
        <a:spcAft>
          <a:spcPct val="0"/>
        </a:spcAft>
        <a:buClr>
          <a:srgbClr val="920049"/>
        </a:buClr>
        <a:buChar char="»"/>
        <a:defRPr i="1">
          <a:solidFill>
            <a:schemeClr val="tx1"/>
          </a:solidFill>
          <a:latin typeface="+mn-lt"/>
        </a:defRPr>
      </a:lvl8pPr>
      <a:lvl9pPr marL="3810000" indent="-228600" algn="l" rtl="0" fontAlgn="base">
        <a:spcBef>
          <a:spcPct val="20000"/>
        </a:spcBef>
        <a:spcAft>
          <a:spcPct val="0"/>
        </a:spcAft>
        <a:buClr>
          <a:srgbClr val="920049"/>
        </a:buClr>
        <a:buChar char="»"/>
        <a:defRPr i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4"/>
          <p:cNvSpPr txBox="1">
            <a:spLocks noChangeArrowheads="1"/>
          </p:cNvSpPr>
          <p:nvPr/>
        </p:nvSpPr>
        <p:spPr bwMode="auto">
          <a:xfrm>
            <a:off x="1631504" y="1556792"/>
            <a:ext cx="8568754" cy="518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08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-1" charset="0"/>
                <a:ea typeface="ＭＳ Ｐゴシック" pitchFamily="-1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" pitchFamily="-1" charset="0"/>
                <a:ea typeface="ＭＳ Ｐゴシック" pitchFamily="-1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-1" charset="0"/>
                <a:ea typeface="ＭＳ Ｐゴシック" pitchFamily="-1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-1" charset="0"/>
                <a:ea typeface="ＭＳ Ｐゴシック" pitchFamily="-1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-1" charset="0"/>
                <a:ea typeface="ＭＳ Ｐゴシック" pitchFamily="-1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" charset="0"/>
                <a:ea typeface="ＭＳ Ｐゴシック" pitchFamily="-1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" charset="0"/>
                <a:ea typeface="ＭＳ Ｐゴシック" pitchFamily="-1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" charset="0"/>
                <a:ea typeface="ＭＳ Ｐゴシック" pitchFamily="-1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-1" charset="0"/>
                <a:ea typeface="ＭＳ Ｐゴシック" pitchFamily="-1" charset="-128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GB" altLang="en-US" sz="3200" dirty="0">
                <a:solidFill>
                  <a:srgbClr val="822F5A"/>
                </a:solidFill>
                <a:latin typeface="Verdana" pitchFamily="-1" charset="0"/>
              </a:rPr>
              <a:t>Quality of reporting according to the new SW-CRT CONSORT extension: </a:t>
            </a:r>
            <a:br>
              <a:rPr lang="en-GB" altLang="en-US" sz="3200" dirty="0">
                <a:solidFill>
                  <a:srgbClr val="822F5A"/>
                </a:solidFill>
                <a:latin typeface="Verdana" pitchFamily="-1" charset="0"/>
              </a:rPr>
            </a:br>
            <a:r>
              <a:rPr lang="en-GB" altLang="en-US" sz="3200" dirty="0">
                <a:solidFill>
                  <a:srgbClr val="822F5A"/>
                </a:solidFill>
                <a:latin typeface="Verdana" pitchFamily="-1" charset="0"/>
              </a:rPr>
              <a:t>A ‘baseline’ assessment</a:t>
            </a:r>
          </a:p>
          <a:p>
            <a:pPr algn="l">
              <a:spcBef>
                <a:spcPct val="50000"/>
              </a:spcBef>
            </a:pPr>
            <a:endParaRPr lang="en-GB" altLang="en-US" b="1" dirty="0">
              <a:latin typeface="Verdana" pitchFamily="-1" charset="0"/>
            </a:endParaRPr>
          </a:p>
          <a:p>
            <a:pPr algn="l">
              <a:lnSpc>
                <a:spcPct val="70000"/>
              </a:lnSpc>
              <a:spcBef>
                <a:spcPct val="50000"/>
              </a:spcBef>
            </a:pPr>
            <a:endParaRPr lang="en-GB" altLang="en-US" b="1" dirty="0">
              <a:latin typeface="Verdana" pitchFamily="-1" charset="0"/>
            </a:endParaRPr>
          </a:p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GB" altLang="en-US" b="1" dirty="0">
                <a:latin typeface="Verdana" pitchFamily="-1" charset="0"/>
              </a:rPr>
              <a:t>Andrew Forbes</a:t>
            </a:r>
          </a:p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GB" altLang="en-US" sz="2000" dirty="0">
                <a:latin typeface="Verdana" pitchFamily="-1" charset="0"/>
              </a:rPr>
              <a:t>Monash University, Melbourne, Australia</a:t>
            </a:r>
          </a:p>
          <a:p>
            <a:pPr algn="l">
              <a:lnSpc>
                <a:spcPct val="70000"/>
              </a:lnSpc>
              <a:spcBef>
                <a:spcPct val="50000"/>
              </a:spcBef>
            </a:pPr>
            <a:endParaRPr lang="en-GB" altLang="en-US" sz="2000" dirty="0">
              <a:latin typeface="Verdana" pitchFamily="-1" charset="0"/>
            </a:endParaRPr>
          </a:p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GB" altLang="en-US" sz="2000" b="1" i="1" dirty="0">
                <a:latin typeface="Verdana" pitchFamily="-1" charset="0"/>
              </a:rPr>
              <a:t>With acknowledgement to Kelly Carroll, OHRI, Canada</a:t>
            </a:r>
          </a:p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GB" altLang="en-US" sz="1800" b="1" i="1" dirty="0">
                <a:latin typeface="Verdana" pitchFamily="-1" charset="0"/>
              </a:rPr>
              <a:t>and all participants in the assessment</a:t>
            </a:r>
          </a:p>
          <a:p>
            <a:pPr algn="l">
              <a:lnSpc>
                <a:spcPct val="70000"/>
              </a:lnSpc>
              <a:spcBef>
                <a:spcPct val="50000"/>
              </a:spcBef>
            </a:pPr>
            <a:endParaRPr lang="en-GB" altLang="en-US" sz="2000" dirty="0">
              <a:latin typeface="Verdana" pitchFamily="-1" charset="0"/>
            </a:endParaRPr>
          </a:p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GB" altLang="en-US" sz="1800" dirty="0">
                <a:latin typeface="Verdana" pitchFamily="-1" charset="0"/>
              </a:rPr>
              <a:t>Portland SCT May 2018</a:t>
            </a:r>
          </a:p>
        </p:txBody>
      </p:sp>
    </p:spTree>
    <p:extLst>
      <p:ext uri="{BB962C8B-B14F-4D97-AF65-F5344CB8AC3E}">
        <p14:creationId xmlns:p14="http://schemas.microsoft.com/office/powerpoint/2010/main" val="1605803843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428B7D-2ABA-44C6-8205-5499EF822A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Inter-rater reliability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75419E-1262-4BF9-AE28-4702AF9DBA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Median % agreement across all items  76% (IQR 67-86)</a:t>
            </a:r>
          </a:p>
          <a:p>
            <a:r>
              <a:rPr lang="en-AU" dirty="0"/>
              <a:t>Median ICC across all items 0.41 (IQR 0.23-0.60)</a:t>
            </a:r>
          </a:p>
          <a:p>
            <a:endParaRPr lang="en-AU" dirty="0"/>
          </a:p>
          <a:p>
            <a:endParaRPr lang="en-AU" dirty="0"/>
          </a:p>
          <a:p>
            <a:r>
              <a:rPr lang="en-AU" dirty="0"/>
              <a:t>Moderate agreement ??</a:t>
            </a:r>
          </a:p>
        </p:txBody>
      </p:sp>
    </p:spTree>
    <p:extLst>
      <p:ext uri="{BB962C8B-B14F-4D97-AF65-F5344CB8AC3E}">
        <p14:creationId xmlns:p14="http://schemas.microsoft.com/office/powerpoint/2010/main" val="2818017883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680EB8E-76B8-409E-BD36-32B715FA20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79" y="1443411"/>
            <a:ext cx="7636371" cy="55859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8AAEDFD-CABC-40C2-AC2D-EA00277A1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75938"/>
            <a:ext cx="10515600" cy="1603931"/>
          </a:xfrm>
        </p:spPr>
        <p:txBody>
          <a:bodyPr>
            <a:normAutofit/>
          </a:bodyPr>
          <a:lstStyle/>
          <a:p>
            <a:r>
              <a:rPr lang="en-AU" dirty="0"/>
              <a:t>Raw % agreement (binary/clear)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B55D369-F8A8-46A5-B43E-B7C540EABD04}"/>
              </a:ext>
            </a:extLst>
          </p:cNvPr>
          <p:cNvSpPr txBox="1"/>
          <p:nvPr/>
        </p:nvSpPr>
        <p:spPr>
          <a:xfrm>
            <a:off x="623392" y="1179461"/>
            <a:ext cx="10081120" cy="36933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AU" sz="180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SW in title</a:t>
            </a:r>
            <a:r>
              <a:rPr lang="en-AU" sz="1800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 Interventions, Consent, Trial registered, Protocol accessible, Funding source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8DF841F-4802-4497-9D9F-C6732FFFD0B1}"/>
              </a:ext>
            </a:extLst>
          </p:cNvPr>
          <p:cNvSpPr txBox="1"/>
          <p:nvPr/>
        </p:nvSpPr>
        <p:spPr>
          <a:xfrm>
            <a:off x="1631503" y="5437853"/>
            <a:ext cx="10085773" cy="64633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AU" sz="1800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Trial design,  Type of randomisation, Blinding, Flow diagram, Why trial ended,</a:t>
            </a:r>
            <a:br>
              <a:rPr lang="en-AU" sz="1800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AU" sz="1800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Interpretation consistent with results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1CC0B6C-996C-468D-942B-F98C6DA84503}"/>
              </a:ext>
            </a:extLst>
          </p:cNvPr>
          <p:cNvSpPr/>
          <p:nvPr/>
        </p:nvSpPr>
        <p:spPr>
          <a:xfrm>
            <a:off x="2135560" y="1584176"/>
            <a:ext cx="566852" cy="47912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320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31AE7407-046E-4F5C-B8B5-45B35ECF7CED}"/>
              </a:ext>
            </a:extLst>
          </p:cNvPr>
          <p:cNvSpPr/>
          <p:nvPr/>
        </p:nvSpPr>
        <p:spPr>
          <a:xfrm>
            <a:off x="3368908" y="1944216"/>
            <a:ext cx="566852" cy="47912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320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7E19F834-A429-402D-B6E9-771CA8ECD2EB}"/>
              </a:ext>
            </a:extLst>
          </p:cNvPr>
          <p:cNvSpPr/>
          <p:nvPr/>
        </p:nvSpPr>
        <p:spPr>
          <a:xfrm>
            <a:off x="4984482" y="2260382"/>
            <a:ext cx="566852" cy="47912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320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6D67643-7E74-4510-8F25-FFA31E152A95}"/>
              </a:ext>
            </a:extLst>
          </p:cNvPr>
          <p:cNvSpPr/>
          <p:nvPr/>
        </p:nvSpPr>
        <p:spPr>
          <a:xfrm>
            <a:off x="8050556" y="2044576"/>
            <a:ext cx="638860" cy="64633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320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2C350DB-A94D-4A1B-BFDD-2C66433B808E}"/>
              </a:ext>
            </a:extLst>
          </p:cNvPr>
          <p:cNvSpPr/>
          <p:nvPr/>
        </p:nvSpPr>
        <p:spPr>
          <a:xfrm>
            <a:off x="2720836" y="4417419"/>
            <a:ext cx="567114" cy="47912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320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F4DBAFE-365A-4C2C-B649-20F18ED4D0EA}"/>
              </a:ext>
            </a:extLst>
          </p:cNvPr>
          <p:cNvSpPr/>
          <p:nvPr/>
        </p:nvSpPr>
        <p:spPr>
          <a:xfrm>
            <a:off x="4312100" y="4555643"/>
            <a:ext cx="567114" cy="47912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320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F005F137-EE0E-4FB8-A05D-D61EB5E0C30A}"/>
              </a:ext>
            </a:extLst>
          </p:cNvPr>
          <p:cNvSpPr/>
          <p:nvPr/>
        </p:nvSpPr>
        <p:spPr>
          <a:xfrm>
            <a:off x="5303912" y="4615600"/>
            <a:ext cx="567114" cy="47912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320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1D5EE399-ABFB-4156-B936-110C6BB285E4}"/>
              </a:ext>
            </a:extLst>
          </p:cNvPr>
          <p:cNvSpPr/>
          <p:nvPr/>
        </p:nvSpPr>
        <p:spPr>
          <a:xfrm>
            <a:off x="5807968" y="4417419"/>
            <a:ext cx="567114" cy="47912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320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7C5552D3-59C2-4581-82FF-332124934563}"/>
              </a:ext>
            </a:extLst>
          </p:cNvPr>
          <p:cNvSpPr/>
          <p:nvPr/>
        </p:nvSpPr>
        <p:spPr>
          <a:xfrm>
            <a:off x="6312024" y="4968552"/>
            <a:ext cx="567114" cy="47912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320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4516564D-6A51-4170-BCFE-1ED4364391B0}"/>
              </a:ext>
            </a:extLst>
          </p:cNvPr>
          <p:cNvSpPr/>
          <p:nvPr/>
        </p:nvSpPr>
        <p:spPr>
          <a:xfrm>
            <a:off x="7790876" y="4374891"/>
            <a:ext cx="567114" cy="47912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3200"/>
          </a:p>
        </p:txBody>
      </p:sp>
    </p:spTree>
    <p:extLst>
      <p:ext uri="{BB962C8B-B14F-4D97-AF65-F5344CB8AC3E}">
        <p14:creationId xmlns:p14="http://schemas.microsoft.com/office/powerpoint/2010/main" val="367718414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549DAC-4644-4576-B7E7-7A5592F8C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Comments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3EBB25-41F7-45C7-BAAA-6B6874E384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AU" dirty="0"/>
              <a:t>A novel methodological review process was used to assess reporting of very recent SW papers  (2016+)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AU" dirty="0"/>
              <a:t>These papers have had opportunity to learn from prior SW reviews of reporting quality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en-AU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AU" sz="2200" b="1" dirty="0">
                <a:solidFill>
                  <a:srgbClr val="002060"/>
                </a:solidFill>
              </a:rPr>
              <a:t>Major findings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AU" dirty="0"/>
              <a:t>Items poorly reported included those describing the design and its rationale, recruitment of subjects, sample size (still!!), and almost all items concerning the allocation procedure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AU" dirty="0"/>
              <a:t>Agreement between reviewers was low for some items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AU" dirty="0"/>
              <a:t>Perhaps wording in extension statement not so clear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AU" dirty="0"/>
              <a:t>More training for consistency in reviewing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AU" dirty="0">
                <a:sym typeface="Wingdings" panose="05000000000000000000" pitchFamily="2" charset="2"/>
              </a:rPr>
              <a:t> </a:t>
            </a:r>
            <a:r>
              <a:rPr lang="en-AU" dirty="0"/>
              <a:t>Guidelines v2?   Lesson – do inter-rater testing before publishing the guidelines!</a:t>
            </a:r>
          </a:p>
        </p:txBody>
      </p:sp>
    </p:spTree>
    <p:extLst>
      <p:ext uri="{BB962C8B-B14F-4D97-AF65-F5344CB8AC3E}">
        <p14:creationId xmlns:p14="http://schemas.microsoft.com/office/powerpoint/2010/main" val="3577329063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/>
              <a:t>Reporting of SW trials to date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5129" y="1604799"/>
            <a:ext cx="10515600" cy="4887443"/>
          </a:xfrm>
        </p:spPr>
        <p:txBody>
          <a:bodyPr>
            <a:normAutofit/>
          </a:bodyPr>
          <a:lstStyle/>
          <a:p>
            <a:r>
              <a:rPr lang="en-AU" dirty="0"/>
              <a:t>Well recognised to be poor (as we’ve seen), but … </a:t>
            </a:r>
            <a:br>
              <a:rPr lang="en-AU" dirty="0"/>
            </a:br>
            <a:endParaRPr lang="en-AU" dirty="0"/>
          </a:p>
          <a:p>
            <a:r>
              <a:rPr lang="en-AU" dirty="0"/>
              <a:t>Judged against the CONSORT </a:t>
            </a:r>
            <a:r>
              <a:rPr lang="en-AU" i="1" dirty="0"/>
              <a:t>cluster</a:t>
            </a:r>
            <a:r>
              <a:rPr lang="en-AU" dirty="0"/>
              <a:t> RCT statement and individualised choice of specific items</a:t>
            </a:r>
          </a:p>
          <a:p>
            <a:endParaRPr lang="en-AU" dirty="0"/>
          </a:p>
          <a:p>
            <a:r>
              <a:rPr lang="en-AU" dirty="0"/>
              <a:t>These helped shape the new SW-CRT guidelines </a:t>
            </a:r>
            <a:br>
              <a:rPr lang="en-AU" dirty="0"/>
            </a:br>
            <a:endParaRPr lang="en-AU" dirty="0"/>
          </a:p>
          <a:p>
            <a:r>
              <a:rPr lang="en-AU" dirty="0"/>
              <a:t>How well do trials report when compared to these NEW guidelines?</a:t>
            </a:r>
          </a:p>
          <a:p>
            <a:endParaRPr lang="en-AU" dirty="0"/>
          </a:p>
          <a:p>
            <a:r>
              <a:rPr lang="en-AU" dirty="0"/>
              <a:t>This is a ‘baseline’ assessment – prior to authors having the opportunity to follow these new guidelines</a:t>
            </a:r>
          </a:p>
          <a:p>
            <a:pPr marL="0" indent="0">
              <a:buNone/>
            </a:pPr>
            <a:endParaRPr lang="en-AU" dirty="0"/>
          </a:p>
          <a:p>
            <a:endParaRPr lang="en-AU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65445801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Outline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sz="2400" dirty="0"/>
              <a:t>Study design </a:t>
            </a:r>
          </a:p>
          <a:p>
            <a:r>
              <a:rPr lang="en-AU" sz="2400" dirty="0"/>
              <a:t>Quality of reporting results</a:t>
            </a:r>
          </a:p>
          <a:p>
            <a:r>
              <a:rPr lang="en-AU" sz="2400" dirty="0"/>
              <a:t>Inter-rater reliability</a:t>
            </a:r>
          </a:p>
          <a:p>
            <a:r>
              <a:rPr lang="en-AU" sz="2400" dirty="0"/>
              <a:t>Comments</a:t>
            </a:r>
          </a:p>
        </p:txBody>
      </p:sp>
    </p:spTree>
    <p:extLst>
      <p:ext uri="{BB962C8B-B14F-4D97-AF65-F5344CB8AC3E}">
        <p14:creationId xmlns:p14="http://schemas.microsoft.com/office/powerpoint/2010/main" val="2983016391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AACD05-DF3F-42F8-8963-B17B5DA7AE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Review process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6995DC-02DC-457B-B187-197CC2A6D2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AU" dirty="0"/>
              <a:t>Selection of reviewers:</a:t>
            </a:r>
          </a:p>
          <a:p>
            <a:r>
              <a:rPr lang="en-AU" dirty="0"/>
              <a:t>Attendees at a cluster trials methodology workshop in London in November 2017</a:t>
            </a:r>
          </a:p>
          <a:p>
            <a:pPr marL="0" indent="0">
              <a:buNone/>
            </a:pPr>
            <a:r>
              <a:rPr lang="en-AU" dirty="0"/>
              <a:t>Papers</a:t>
            </a:r>
          </a:p>
          <a:p>
            <a:r>
              <a:rPr lang="en-AU" dirty="0"/>
              <a:t>25 papers published 2016/2017 selected by date from Medline search [Martin 2016];  titles and abstracts screened in duplicate for eligibility</a:t>
            </a:r>
          </a:p>
          <a:p>
            <a:pPr marL="0" indent="0">
              <a:buNone/>
            </a:pPr>
            <a:r>
              <a:rPr lang="en-AU" dirty="0"/>
              <a:t>Assignment:</a:t>
            </a:r>
          </a:p>
          <a:p>
            <a:r>
              <a:rPr lang="en-AU" dirty="0"/>
              <a:t>Two reviewers randomly assigned to each paper [reviewers nested within paper]</a:t>
            </a:r>
          </a:p>
          <a:p>
            <a:r>
              <a:rPr lang="en-AU" dirty="0"/>
              <a:t>Pdf of paper sent to reviewers one week before workshop to complete assessment  (blinded to other reviewer)</a:t>
            </a:r>
          </a:p>
          <a:p>
            <a:endParaRPr lang="en-AU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23580801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C26127-DA6E-4661-92D1-FB311EE4A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Assessments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603588-FBA7-4592-BCC1-AF69FF6B35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/>
              <a:t>For each of the 40 items  (26 items + subitems)</a:t>
            </a:r>
          </a:p>
          <a:p>
            <a:r>
              <a:rPr lang="en-AU" dirty="0"/>
              <a:t>4 point scale: 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AU" dirty="0"/>
              <a:t>Clearly reported in full  </a:t>
            </a:r>
            <a:r>
              <a:rPr lang="en-AU" sz="1800" dirty="0"/>
              <a:t>(all components of the item clearly reported)</a:t>
            </a:r>
            <a:endParaRPr lang="en-AU" dirty="0"/>
          </a:p>
          <a:p>
            <a:pPr marL="914400" lvl="1" indent="-457200">
              <a:buFont typeface="+mj-lt"/>
              <a:buAutoNum type="arabicPeriod"/>
            </a:pPr>
            <a:r>
              <a:rPr lang="en-AU" dirty="0"/>
              <a:t>Clearly but partially reported  </a:t>
            </a:r>
            <a:r>
              <a:rPr lang="en-AU" sz="1800" dirty="0"/>
              <a:t>(only some components clearly reported)</a:t>
            </a:r>
            <a:endParaRPr lang="en-AU" dirty="0"/>
          </a:p>
          <a:p>
            <a:pPr marL="914400" lvl="1" indent="-457200">
              <a:buFont typeface="+mj-lt"/>
              <a:buAutoNum type="arabicPeriod"/>
            </a:pPr>
            <a:r>
              <a:rPr lang="en-AU" dirty="0"/>
              <a:t>Unclearly reported  </a:t>
            </a:r>
            <a:r>
              <a:rPr lang="en-AU" sz="1800" dirty="0"/>
              <a:t>(some components reported but not clearly)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AU" dirty="0"/>
              <a:t>Not reported  </a:t>
            </a:r>
            <a:r>
              <a:rPr lang="en-AU" sz="1800" dirty="0"/>
              <a:t>(zip!)</a:t>
            </a:r>
            <a:endParaRPr lang="en-AU" dirty="0"/>
          </a:p>
          <a:p>
            <a:endParaRPr lang="en-AU" dirty="0"/>
          </a:p>
          <a:p>
            <a:r>
              <a:rPr lang="en-AU" dirty="0"/>
              <a:t>Each reviewer completed assessment prior to workshop</a:t>
            </a:r>
          </a:p>
          <a:p>
            <a:endParaRPr lang="en-AU" dirty="0"/>
          </a:p>
          <a:p>
            <a:r>
              <a:rPr lang="en-AU" dirty="0"/>
              <a:t>At workshop, 30 minute presentation of the guidelines</a:t>
            </a:r>
          </a:p>
          <a:p>
            <a:endParaRPr lang="en-AU" dirty="0"/>
          </a:p>
          <a:p>
            <a:r>
              <a:rPr lang="en-AU" dirty="0"/>
              <a:t>Reviewer pairs met and reached a consensus for each item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22531232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48CD88-05AF-4639-AC88-F727D91B92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D50962-EC69-4C84-87E2-26F11A5432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AU" dirty="0"/>
              <a:t>Main: </a:t>
            </a:r>
            <a:br>
              <a:rPr lang="en-AU" dirty="0"/>
            </a:br>
            <a:endParaRPr lang="en-AU" dirty="0"/>
          </a:p>
          <a:p>
            <a:r>
              <a:rPr lang="en-AU" dirty="0"/>
              <a:t>For each </a:t>
            </a:r>
            <a:r>
              <a:rPr lang="en-AU" i="1" dirty="0"/>
              <a:t>paper</a:t>
            </a:r>
            <a:r>
              <a:rPr lang="en-AU" dirty="0"/>
              <a:t>, number of items clearly reported (fully or partially), using the consensus score</a:t>
            </a:r>
          </a:p>
          <a:p>
            <a:r>
              <a:rPr lang="en-AU" dirty="0"/>
              <a:t>For each </a:t>
            </a:r>
            <a:r>
              <a:rPr lang="en-AU" i="1" dirty="0"/>
              <a:t>item</a:t>
            </a:r>
            <a:r>
              <a:rPr lang="en-AU" dirty="0"/>
              <a:t>, percentage of papers that clearly reported (fully or partially) the item</a:t>
            </a:r>
          </a:p>
          <a:p>
            <a:endParaRPr lang="en-AU" dirty="0"/>
          </a:p>
          <a:p>
            <a:pPr marL="0" indent="0">
              <a:buNone/>
            </a:pPr>
            <a:r>
              <a:rPr lang="en-AU" dirty="0"/>
              <a:t>Do the ‘experts’ agree?</a:t>
            </a:r>
            <a:br>
              <a:rPr lang="en-AU" dirty="0"/>
            </a:br>
            <a:endParaRPr lang="en-AU" dirty="0"/>
          </a:p>
          <a:p>
            <a:r>
              <a:rPr lang="en-AU" dirty="0"/>
              <a:t>Compare score between reviewers in each pair</a:t>
            </a:r>
          </a:p>
          <a:p>
            <a:r>
              <a:rPr lang="en-AU" dirty="0"/>
              <a:t>Binary (clearly reported- whether fully or partially) and full scale</a:t>
            </a:r>
          </a:p>
          <a:p>
            <a:r>
              <a:rPr lang="en-AU" dirty="0"/>
              <a:t>Raw % agreement and  ICCs  (1-way ANOVA)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98964013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9E6855-DCF7-4815-A2BC-0DADE6EEB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A wrinkle …  NA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A05EB4-DBDE-40E3-8591-13141D60DE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Some reviewers in their independent assessment prior to the workshop included a “Not Applicable” category in their scoring</a:t>
            </a:r>
          </a:p>
          <a:p>
            <a:r>
              <a:rPr lang="en-AU" dirty="0"/>
              <a:t>… and others didn’t</a:t>
            </a:r>
          </a:p>
          <a:p>
            <a:endParaRPr lang="en-AU" dirty="0"/>
          </a:p>
          <a:p>
            <a:r>
              <a:rPr lang="en-AU" dirty="0"/>
              <a:t>For the joint/consensus assessment, a NA category was added</a:t>
            </a:r>
          </a:p>
          <a:p>
            <a:pPr lvl="1"/>
            <a:r>
              <a:rPr lang="en-AU" dirty="0"/>
              <a:t>After some debate … NA was counted as “clearly reported” (so as not to penalise quality) </a:t>
            </a:r>
          </a:p>
          <a:p>
            <a:r>
              <a:rPr lang="en-AU" dirty="0"/>
              <a:t>For the agreement/reliability – any pair with &gt;=1 NA’s were excluded for that item</a:t>
            </a:r>
          </a:p>
        </p:txBody>
      </p:sp>
    </p:spTree>
    <p:extLst>
      <p:ext uri="{BB962C8B-B14F-4D97-AF65-F5344CB8AC3E}">
        <p14:creationId xmlns:p14="http://schemas.microsoft.com/office/powerpoint/2010/main" val="3609886316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D82F8F-035F-4FB2-9771-12C5C0E08B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Results: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2EFC63-7693-4D65-B0B8-DE9C866FE2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Across the 25 papers, the median (IQR) number of items clearly reported was 28   (23 to 30)   of the 40 items</a:t>
            </a:r>
            <a:br>
              <a:rPr lang="en-AU" dirty="0"/>
            </a:br>
            <a:br>
              <a:rPr lang="en-AU" dirty="0"/>
            </a:br>
            <a:r>
              <a:rPr lang="en-AU" b="1" i="1" dirty="0">
                <a:sym typeface="Wingdings" panose="05000000000000000000" pitchFamily="2" charset="2"/>
              </a:rPr>
              <a:t>  median of 30% of items NOT reported clearly or at all</a:t>
            </a:r>
            <a:endParaRPr lang="en-AU" b="1" i="1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r>
              <a:rPr lang="en-AU" dirty="0"/>
              <a:t>Reporting of individual items: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47441436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419F80A-B6B7-4D62-9AFC-2744964A7C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4840" y="1146103"/>
            <a:ext cx="7963488" cy="582796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D646E3C-3064-4768-93DA-8AF3427EDA97}"/>
              </a:ext>
            </a:extLst>
          </p:cNvPr>
          <p:cNvSpPr txBox="1"/>
          <p:nvPr/>
        </p:nvSpPr>
        <p:spPr>
          <a:xfrm>
            <a:off x="1871531" y="4403361"/>
            <a:ext cx="2372172" cy="1077218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en-AU" sz="1600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SW in title</a:t>
            </a:r>
          </a:p>
          <a:p>
            <a:r>
              <a:rPr lang="en-AU" sz="1600" b="1" i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Rationale for SW</a:t>
            </a:r>
          </a:p>
          <a:p>
            <a:r>
              <a:rPr lang="en-AU" sz="1600" b="1" i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Description of design</a:t>
            </a:r>
          </a:p>
          <a:p>
            <a:r>
              <a:rPr lang="en-AU" sz="1600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Changes post-start</a:t>
            </a:r>
            <a:endParaRPr lang="en-AU" sz="2133" dirty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1DF2772-0DFE-4E00-8419-5F2544B9D9BC}"/>
              </a:ext>
            </a:extLst>
          </p:cNvPr>
          <p:cNvSpPr txBox="1"/>
          <p:nvPr/>
        </p:nvSpPr>
        <p:spPr>
          <a:xfrm>
            <a:off x="2599684" y="4297533"/>
            <a:ext cx="2163609" cy="830997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en-AU" sz="1600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Changes to outcomes</a:t>
            </a:r>
          </a:p>
          <a:p>
            <a:r>
              <a:rPr lang="en-AU" sz="1600" b="1" i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</a:t>
            </a:r>
            <a:r>
              <a:rPr lang="en-AU" sz="16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size</a:t>
            </a:r>
          </a:p>
          <a:p>
            <a:r>
              <a:rPr lang="en-AU" sz="1600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Interim analyses</a:t>
            </a:r>
            <a:endParaRPr lang="en-AU" sz="2133" dirty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3B33A95-0846-43C2-936F-B1645974C439}"/>
              </a:ext>
            </a:extLst>
          </p:cNvPr>
          <p:cNvSpPr txBox="1"/>
          <p:nvPr/>
        </p:nvSpPr>
        <p:spPr>
          <a:xfrm>
            <a:off x="3215670" y="5198675"/>
            <a:ext cx="4303711" cy="830997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en-AU" sz="1600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Random allocation (x2)</a:t>
            </a:r>
          </a:p>
          <a:p>
            <a:r>
              <a:rPr lang="en-AU" sz="1600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Concealment</a:t>
            </a:r>
          </a:p>
          <a:p>
            <a:r>
              <a:rPr lang="en-AU" sz="1600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Who enrolled clusters, How subjects selected</a:t>
            </a:r>
            <a:endParaRPr lang="en-AU" sz="2133" dirty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0BB4118-0512-4818-9342-30FF73335E1F}"/>
              </a:ext>
            </a:extLst>
          </p:cNvPr>
          <p:cNvSpPr txBox="1"/>
          <p:nvPr/>
        </p:nvSpPr>
        <p:spPr>
          <a:xfrm>
            <a:off x="5574489" y="4703541"/>
            <a:ext cx="1000649" cy="584775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en-AU" sz="1600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Consent</a:t>
            </a:r>
          </a:p>
          <a:p>
            <a:r>
              <a:rPr lang="en-AU" sz="1600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Blinding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4A788A8-73BB-4112-A572-E24B9EE17FFB}"/>
              </a:ext>
            </a:extLst>
          </p:cNvPr>
          <p:cNvSpPr txBox="1"/>
          <p:nvPr/>
        </p:nvSpPr>
        <p:spPr>
          <a:xfrm>
            <a:off x="5547433" y="3997744"/>
            <a:ext cx="1881374" cy="584775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en-AU" sz="1600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Defining steps</a:t>
            </a:r>
          </a:p>
          <a:p>
            <a:r>
              <a:rPr lang="en-AU" sz="1600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Losses to </a:t>
            </a:r>
            <a:r>
              <a:rPr lang="en-AU" sz="1600" dirty="0" err="1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followup</a:t>
            </a:r>
            <a:r>
              <a:rPr lang="en-AU" sz="1600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A143986-2504-40E8-A6F6-D3E7E0FE8B38}"/>
              </a:ext>
            </a:extLst>
          </p:cNvPr>
          <p:cNvSpPr txBox="1"/>
          <p:nvPr/>
        </p:nvSpPr>
        <p:spPr>
          <a:xfrm>
            <a:off x="6911885" y="5044095"/>
            <a:ext cx="2163609" cy="830997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en-AU" sz="1600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Harms</a:t>
            </a:r>
          </a:p>
          <a:p>
            <a:r>
              <a:rPr lang="en-AU" sz="1600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Generalisability</a:t>
            </a:r>
          </a:p>
          <a:p>
            <a:r>
              <a:rPr lang="en-AU" sz="1600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Protocol access</a:t>
            </a:r>
            <a:endParaRPr lang="en-AU" sz="2133" dirty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10DD29F9-EFA4-44CE-B9E7-4B8ADC0F2923}"/>
              </a:ext>
            </a:extLst>
          </p:cNvPr>
          <p:cNvSpPr/>
          <p:nvPr/>
        </p:nvSpPr>
        <p:spPr>
          <a:xfrm>
            <a:off x="1589872" y="3069869"/>
            <a:ext cx="1592936" cy="118547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3200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4C6D83D4-D681-418B-960A-FBAA5A5AA4E3}"/>
              </a:ext>
            </a:extLst>
          </p:cNvPr>
          <p:cNvSpPr/>
          <p:nvPr/>
        </p:nvSpPr>
        <p:spPr>
          <a:xfrm>
            <a:off x="3315007" y="3058328"/>
            <a:ext cx="1000649" cy="118547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3200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7668CD20-D5A0-4D0C-93B1-A2D2489A7BEB}"/>
              </a:ext>
            </a:extLst>
          </p:cNvPr>
          <p:cNvSpPr/>
          <p:nvPr/>
        </p:nvSpPr>
        <p:spPr>
          <a:xfrm>
            <a:off x="4083671" y="3141706"/>
            <a:ext cx="1033541" cy="203427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3200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93B6955B-CCDA-4D7B-BABD-4B2E69142E5A}"/>
              </a:ext>
            </a:extLst>
          </p:cNvPr>
          <p:cNvSpPr/>
          <p:nvPr/>
        </p:nvSpPr>
        <p:spPr>
          <a:xfrm>
            <a:off x="5889188" y="3179333"/>
            <a:ext cx="712011" cy="58477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3200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63A79B5F-B992-4853-870E-AF84A4C8144C}"/>
              </a:ext>
            </a:extLst>
          </p:cNvPr>
          <p:cNvSpPr/>
          <p:nvPr/>
        </p:nvSpPr>
        <p:spPr>
          <a:xfrm>
            <a:off x="4995980" y="3265085"/>
            <a:ext cx="340403" cy="173510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3200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3625FFB7-20FF-4C71-9582-98F83438F54B}"/>
              </a:ext>
            </a:extLst>
          </p:cNvPr>
          <p:cNvSpPr/>
          <p:nvPr/>
        </p:nvSpPr>
        <p:spPr>
          <a:xfrm>
            <a:off x="7203110" y="3648149"/>
            <a:ext cx="1592936" cy="126440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320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013747B-50B5-4F42-A696-F96F56E905F7}"/>
              </a:ext>
            </a:extLst>
          </p:cNvPr>
          <p:cNvSpPr txBox="1"/>
          <p:nvPr/>
        </p:nvSpPr>
        <p:spPr>
          <a:xfrm>
            <a:off x="-551260" y="424400"/>
            <a:ext cx="85449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>
                <a:latin typeface="+mj-lt"/>
                <a:cs typeface="ＭＳ Ｐゴシック" pitchFamily="-1" charset="-128"/>
              </a:rPr>
              <a:t>% clearly reported, by item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4B1C9D1-B291-485E-ACE8-300FA43BB893}"/>
              </a:ext>
            </a:extLst>
          </p:cNvPr>
          <p:cNvSpPr txBox="1"/>
          <p:nvPr/>
        </p:nvSpPr>
        <p:spPr>
          <a:xfrm>
            <a:off x="4315656" y="1795208"/>
            <a:ext cx="2212392" cy="338554"/>
          </a:xfrm>
          <a:prstGeom prst="rect">
            <a:avLst/>
          </a:prstGeom>
          <a:noFill/>
          <a:ln>
            <a:solidFill>
              <a:srgbClr val="871E69"/>
            </a:solidFill>
          </a:ln>
        </p:spPr>
        <p:txBody>
          <a:bodyPr wrap="square" rtlCol="0">
            <a:spAutoFit/>
          </a:bodyPr>
          <a:lstStyle/>
          <a:p>
            <a:r>
              <a:rPr lang="en-AU" sz="1600" b="1" dirty="0">
                <a:solidFill>
                  <a:srgbClr val="822F5A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Statistical methods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E89DF602-3BE7-44D5-8EED-46855A7FE981}"/>
              </a:ext>
            </a:extLst>
          </p:cNvPr>
          <p:cNvCxnSpPr/>
          <p:nvPr/>
        </p:nvCxnSpPr>
        <p:spPr bwMode="auto">
          <a:xfrm>
            <a:off x="5151827" y="2103447"/>
            <a:ext cx="422662" cy="80462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871E69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AB639F66-0050-4F11-9693-EACB7EDFA7B7}"/>
              </a:ext>
            </a:extLst>
          </p:cNvPr>
          <p:cNvSpPr txBox="1"/>
          <p:nvPr/>
        </p:nvSpPr>
        <p:spPr>
          <a:xfrm>
            <a:off x="5812242" y="1323040"/>
            <a:ext cx="2588014" cy="338554"/>
          </a:xfrm>
          <a:prstGeom prst="rect">
            <a:avLst/>
          </a:prstGeom>
          <a:noFill/>
          <a:ln>
            <a:solidFill>
              <a:srgbClr val="871E69"/>
            </a:solidFill>
          </a:ln>
        </p:spPr>
        <p:txBody>
          <a:bodyPr wrap="square" rtlCol="0">
            <a:spAutoFit/>
          </a:bodyPr>
          <a:lstStyle/>
          <a:p>
            <a:r>
              <a:rPr lang="en-AU" sz="1600" b="1" dirty="0">
                <a:solidFill>
                  <a:srgbClr val="822F5A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Results, effect size, CI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D7F2D261-6BD2-4661-8778-AEDB02718D5D}"/>
              </a:ext>
            </a:extLst>
          </p:cNvPr>
          <p:cNvCxnSpPr>
            <a:cxnSpLocks/>
          </p:cNvCxnSpPr>
          <p:nvPr/>
        </p:nvCxnSpPr>
        <p:spPr bwMode="auto">
          <a:xfrm>
            <a:off x="6648413" y="1631279"/>
            <a:ext cx="263472" cy="52844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871E69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410139024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22" grpId="0" animBg="1"/>
      <p:bldP spid="35" grpId="0" animBg="1"/>
    </p:bldLst>
  </p:timing>
</p:sld>
</file>

<file path=ppt/theme/theme1.xml><?xml version="1.0" encoding="utf-8"?>
<a:theme xmlns:a="http://schemas.openxmlformats.org/drawingml/2006/main" name="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508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508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RC slides template">
  <a:themeElements>
    <a:clrScheme name="MRC slides templat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RC slides templat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508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508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MRC slides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RC slides 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RC slides 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RC slides 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RC slides 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RC slides 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RC slides 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3266</TotalTime>
  <Words>529</Words>
  <Application>Microsoft Office PowerPoint</Application>
  <PresentationFormat>Widescreen</PresentationFormat>
  <Paragraphs>108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ＭＳ Ｐゴシック</vt:lpstr>
      <vt:lpstr>Tahoma</vt:lpstr>
      <vt:lpstr>Times</vt:lpstr>
      <vt:lpstr>Times New Roman</vt:lpstr>
      <vt:lpstr>Verdana</vt:lpstr>
      <vt:lpstr>Wingdings</vt:lpstr>
      <vt:lpstr>blank</vt:lpstr>
      <vt:lpstr>MRC slides template</vt:lpstr>
      <vt:lpstr>PowerPoint Presentation</vt:lpstr>
      <vt:lpstr>Reporting of SW trials to date</vt:lpstr>
      <vt:lpstr>Outline</vt:lpstr>
      <vt:lpstr>Review process</vt:lpstr>
      <vt:lpstr>Assessments</vt:lpstr>
      <vt:lpstr>Analysis</vt:lpstr>
      <vt:lpstr>A wrinkle …  NA</vt:lpstr>
      <vt:lpstr>Results:  </vt:lpstr>
      <vt:lpstr>PowerPoint Presentation</vt:lpstr>
      <vt:lpstr>Inter-rater reliability</vt:lpstr>
      <vt:lpstr>Raw % agreement (binary/clear) </vt:lpstr>
      <vt:lpstr>Comments</vt:lpstr>
    </vt:vector>
  </TitlesOfParts>
  <Company>MRC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Charlotte Ridgway</dc:creator>
  <cp:lastModifiedBy>wrxscx43. .</cp:lastModifiedBy>
  <cp:revision>202</cp:revision>
  <cp:lastPrinted>2018-05-17T09:39:57Z</cp:lastPrinted>
  <dcterms:created xsi:type="dcterms:W3CDTF">2012-10-17T09:13:44Z</dcterms:created>
  <dcterms:modified xsi:type="dcterms:W3CDTF">2018-05-20T17:12:03Z</dcterms:modified>
</cp:coreProperties>
</file>